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29"/>
  </p:notesMasterIdLst>
  <p:sldIdLst>
    <p:sldId id="256" r:id="rId2"/>
    <p:sldId id="411" r:id="rId3"/>
    <p:sldId id="440" r:id="rId4"/>
    <p:sldId id="433" r:id="rId5"/>
    <p:sldId id="434" r:id="rId6"/>
    <p:sldId id="435" r:id="rId7"/>
    <p:sldId id="436" r:id="rId8"/>
    <p:sldId id="437" r:id="rId9"/>
    <p:sldId id="438" r:id="rId10"/>
    <p:sldId id="441" r:id="rId11"/>
    <p:sldId id="442" r:id="rId12"/>
    <p:sldId id="443" r:id="rId13"/>
    <p:sldId id="463" r:id="rId14"/>
    <p:sldId id="445" r:id="rId15"/>
    <p:sldId id="446" r:id="rId16"/>
    <p:sldId id="447" r:id="rId17"/>
    <p:sldId id="464" r:id="rId18"/>
    <p:sldId id="465" r:id="rId19"/>
    <p:sldId id="466" r:id="rId20"/>
    <p:sldId id="451" r:id="rId21"/>
    <p:sldId id="453" r:id="rId22"/>
    <p:sldId id="467" r:id="rId23"/>
    <p:sldId id="468" r:id="rId24"/>
    <p:sldId id="469" r:id="rId25"/>
    <p:sldId id="457" r:id="rId26"/>
    <p:sldId id="368" r:id="rId27"/>
    <p:sldId id="259" r:id="rId2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58ADF-7975-49B8-A4E1-AF955784BB2E}" type="datetimeFigureOut">
              <a:rPr lang="id-ID" smtClean="0"/>
              <a:t>03/04/2017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1FC05-AE22-4C0A-B274-7F1E5E4ED3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08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1FC05-AE22-4C0A-B274-7F1E5E4ED37A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2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 userDrawn="1"/>
        </p:nvSpPr>
        <p:spPr>
          <a:xfrm>
            <a:off x="5232108" y="3349340"/>
            <a:ext cx="1698602" cy="1674911"/>
          </a:xfrm>
          <a:prstGeom prst="ellipse">
            <a:avLst/>
          </a:prstGeom>
          <a:solidFill>
            <a:schemeClr val="bg2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5227503" y="3340635"/>
            <a:ext cx="1698602" cy="1674911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62" y="3614678"/>
            <a:ext cx="1629043" cy="119090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  <p:sp>
        <p:nvSpPr>
          <p:cNvPr id="12" name="TextBox 11"/>
          <p:cNvSpPr txBox="1"/>
          <p:nvPr userDrawn="1"/>
        </p:nvSpPr>
        <p:spPr>
          <a:xfrm>
            <a:off x="2831380" y="5238789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52209" y="329109"/>
            <a:ext cx="10249191" cy="191879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52209" y="2324100"/>
            <a:ext cx="10249191" cy="642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F1FDC902-08C8-4204-89E9-A2B2EEC6177B}" type="datetime1">
              <a:rPr lang="id-ID" smtClean="0"/>
              <a:t>03/04/2017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81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38" y="1668242"/>
            <a:ext cx="4150761" cy="1510066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099" y="1668243"/>
            <a:ext cx="6874709" cy="44636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139" y="3230148"/>
            <a:ext cx="4150761" cy="29017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6E9EC-64B1-4264-AD65-88A0335490C9}" type="datetime1">
              <a:rPr lang="id-ID" smtClean="0"/>
              <a:t>03/04/2017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288771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  <a:lvl2pPr>
              <a:defRPr>
                <a:latin typeface="Myriad Pro" panose="020B0503030403020204" pitchFamily="34" charset="0"/>
              </a:defRPr>
            </a:lvl2pPr>
            <a:lvl3pPr>
              <a:defRPr>
                <a:latin typeface="Myriad Pro" panose="020B0503030403020204" pitchFamily="34" charset="0"/>
              </a:defRPr>
            </a:lvl3pPr>
            <a:lvl4pPr>
              <a:defRPr>
                <a:latin typeface="Myriad Pro" panose="020B0503030403020204" pitchFamily="34" charset="0"/>
              </a:defRPr>
            </a:lvl4pPr>
            <a:lvl5pPr>
              <a:defRPr>
                <a:latin typeface="Myriad Pro" panose="020B0503030403020204" pitchFamily="34" charset="0"/>
              </a:defRPr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70F9-4D6B-4CC5-BD8F-42551CB377B4}" type="datetime1">
              <a:rPr lang="id-ID" smtClean="0"/>
              <a:t>03/04/2017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3724"/>
            <a:ext cx="2743200" cy="365125"/>
          </a:xfrm>
        </p:spPr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139689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09" y="1157442"/>
            <a:ext cx="10515600" cy="183391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209" y="3182303"/>
            <a:ext cx="10515600" cy="6826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09D3D-C030-4CF9-A888-A4E6EAB2392D}" type="datetime1">
              <a:rPr lang="id-ID" smtClean="0"/>
              <a:t>03/04/2017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95350" y="4587794"/>
            <a:ext cx="1698602" cy="16749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3009180" y="5034742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5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09" y="1157442"/>
            <a:ext cx="10515600" cy="22681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534A-554D-4045-BD58-91502F0AC1AA}" type="datetime1">
              <a:rPr lang="id-ID" smtClean="0"/>
              <a:t>03/04/2017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95350" y="4587794"/>
            <a:ext cx="1698602" cy="16749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3009180" y="5034742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38827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2418800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13042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65500"/>
            <a:ext cx="10515599" cy="252041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2EDB-DB2D-4EE7-821C-2141B3433B33}" type="datetime1">
              <a:rPr lang="id-ID" smtClean="0"/>
              <a:t>03/04/2017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495925" y="1811832"/>
            <a:ext cx="1200150" cy="11834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282157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45653"/>
            <a:ext cx="1026719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40" y="1681163"/>
            <a:ext cx="54874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40" y="2505075"/>
            <a:ext cx="5487436" cy="3684588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427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42796" cy="3684588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08260-6565-4DD5-8AAB-12EE2945DC89}" type="datetime1">
              <a:rPr lang="id-ID" smtClean="0"/>
              <a:t>03/04/2017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10164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0177-8233-4E8A-9545-565576D0C253}" type="datetime1">
              <a:rPr lang="id-ID" smtClean="0"/>
              <a:t>03/04/2017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7799" y="45653"/>
            <a:ext cx="1026719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603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4ABA-5621-4ABF-8A39-C83E609F2282}" type="datetime1">
              <a:rPr lang="id-ID" smtClean="0"/>
              <a:t>03/04/2017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48115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39" y="1598837"/>
            <a:ext cx="3932237" cy="150637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0" y="1609191"/>
            <a:ext cx="7116009" cy="4400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139" y="3107939"/>
            <a:ext cx="3932237" cy="2863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210BE-7A58-4D82-974F-3860A94651F5}" type="datetime1">
              <a:rPr lang="id-ID" smtClean="0"/>
              <a:t>03/04/2017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84893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4164" y="163630"/>
            <a:ext cx="10304645" cy="1168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39" y="1661999"/>
            <a:ext cx="112286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0139" y="63859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1D9EA-8B5A-4D65-B753-9CA339DC5CDD}" type="datetime1">
              <a:rPr lang="id-ID" smtClean="0"/>
              <a:t>03/04/2017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5609" y="63859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58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9" r:id="rId5"/>
    <p:sldLayoutId id="2147483653" r:id="rId6"/>
    <p:sldLayoutId id="2147483655" r:id="rId7"/>
    <p:sldLayoutId id="2147483658" r:id="rId8"/>
    <p:sldLayoutId id="2147483656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18.emf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09" y="524435"/>
            <a:ext cx="10800520" cy="1508312"/>
          </a:xfrm>
        </p:spPr>
        <p:txBody>
          <a:bodyPr>
            <a:normAutofit fontScale="90000"/>
          </a:bodyPr>
          <a:lstStyle/>
          <a:p>
            <a:r>
              <a:rPr lang="en-US" sz="4900" smtClean="0"/>
              <a:t>MODUL </a:t>
            </a:r>
            <a:r>
              <a:rPr lang="en-US" sz="4900" dirty="0" smtClean="0"/>
              <a:t>5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 smtClean="0"/>
              <a:t>Domain </a:t>
            </a:r>
            <a:r>
              <a:rPr lang="en-US" sz="4000" dirty="0" err="1" smtClean="0"/>
              <a:t>Frekuensi</a:t>
            </a:r>
            <a:r>
              <a:rPr lang="en-US" sz="4000" dirty="0" smtClean="0"/>
              <a:t> </a:t>
            </a:r>
            <a:r>
              <a:rPr lang="en-US" sz="4000" dirty="0" err="1" smtClean="0"/>
              <a:t>dan</a:t>
            </a:r>
            <a:r>
              <a:rPr lang="en-US" sz="4000" dirty="0" smtClean="0"/>
              <a:t> Filtering Domain </a:t>
            </a:r>
            <a:r>
              <a:rPr lang="en-US" sz="4000" dirty="0" err="1" smtClean="0"/>
              <a:t>Frekuensi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Nana </a:t>
            </a:r>
            <a:r>
              <a:rPr lang="en-US" dirty="0" err="1" smtClean="0"/>
              <a:t>Ramadijanti</a:t>
            </a:r>
            <a:r>
              <a:rPr lang="en-US" dirty="0" smtClean="0"/>
              <a:t>, Ahmad </a:t>
            </a:r>
            <a:r>
              <a:rPr lang="en-US" dirty="0" err="1" smtClean="0"/>
              <a:t>Basuki</a:t>
            </a:r>
            <a:r>
              <a:rPr lang="en-US" dirty="0" smtClean="0"/>
              <a:t>, Hero </a:t>
            </a:r>
            <a:r>
              <a:rPr lang="en-US" dirty="0" err="1" smtClean="0"/>
              <a:t>Yudho</a:t>
            </a:r>
            <a:r>
              <a:rPr lang="en-US" dirty="0" smtClean="0"/>
              <a:t> </a:t>
            </a:r>
            <a:r>
              <a:rPr lang="en-US" dirty="0" err="1" smtClean="0"/>
              <a:t>Martono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66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Spektrum</a:t>
            </a:r>
            <a:r>
              <a:rPr lang="en-US" dirty="0"/>
              <a:t> Fourier Citra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2201" y="1537259"/>
            <a:ext cx="2484922" cy="214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0411" y="4094326"/>
            <a:ext cx="2572631" cy="221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0643" y="4094326"/>
            <a:ext cx="2563223" cy="220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977713" y="1710763"/>
            <a:ext cx="251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&gt;&gt; </a:t>
            </a:r>
            <a:r>
              <a:rPr lang="id-ID" sz="1600" dirty="0"/>
              <a:t>f = imread('rice.tif');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 = im2double(f);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 = fft2(f);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figure, imshow(F);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F2 = log(1+abs(F));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figure, imshow(F2,[ ]);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Fs = fftshift(F2);</a:t>
            </a:r>
          </a:p>
          <a:p>
            <a:r>
              <a:rPr lang="en-US" sz="1600" dirty="0"/>
              <a:t>&gt;&gt; </a:t>
            </a:r>
            <a:r>
              <a:rPr lang="id-ID" sz="1600" dirty="0"/>
              <a:t>figure, imshow(Fs,[ ]);</a:t>
            </a:r>
            <a:endParaRPr lang="en-US" sz="1600" dirty="0"/>
          </a:p>
          <a:p>
            <a:r>
              <a:rPr lang="en-US" sz="1600" dirty="0"/>
              <a:t>&gt;&gt; f2 = ifft2(F);</a:t>
            </a:r>
            <a:endParaRPr lang="id-ID" sz="1600" dirty="0"/>
          </a:p>
        </p:txBody>
      </p:sp>
      <p:sp>
        <p:nvSpPr>
          <p:cNvPr id="8" name="Rectangle 7"/>
          <p:cNvSpPr/>
          <p:nvPr/>
        </p:nvSpPr>
        <p:spPr>
          <a:xfrm>
            <a:off x="6027194" y="3430813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2390389" y="6173008"/>
            <a:ext cx="401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-enhance </a:t>
            </a:r>
            <a:r>
              <a:rPr lang="en-US" dirty="0" err="1"/>
              <a:t>dengan</a:t>
            </a:r>
            <a:r>
              <a:rPr lang="en-US" dirty="0"/>
              <a:t> log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7480284" y="6256902"/>
            <a:ext cx="3614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digeser</a:t>
            </a:r>
            <a:r>
              <a:rPr lang="en-US" dirty="0"/>
              <a:t> (</a:t>
            </a:r>
            <a:r>
              <a:rPr lang="en-US" dirty="0" err="1"/>
              <a:t>memusatkan</a:t>
            </a:r>
            <a:r>
              <a:rPr lang="en-US" dirty="0"/>
              <a:t> origin)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5935655" y="4572087"/>
            <a:ext cx="1447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Frekuensi</a:t>
            </a:r>
            <a:r>
              <a:rPr lang="en-US" sz="1400" dirty="0"/>
              <a:t> </a:t>
            </a:r>
            <a:r>
              <a:rPr lang="en-US" sz="1400" dirty="0" err="1"/>
              <a:t>rendah</a:t>
            </a:r>
            <a:endParaRPr lang="id-ID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89540" y="4214788"/>
            <a:ext cx="767972" cy="383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19801" y="4919090"/>
            <a:ext cx="825214" cy="10943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22924" y="4561403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Frekuensi</a:t>
            </a:r>
            <a:r>
              <a:rPr lang="en-US" sz="1400" dirty="0"/>
              <a:t> </a:t>
            </a:r>
            <a:r>
              <a:rPr lang="en-US" sz="1400" dirty="0" err="1"/>
              <a:t>tinggi</a:t>
            </a:r>
            <a:endParaRPr lang="id-ID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45680" y="4919090"/>
            <a:ext cx="1684919" cy="283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572812" y="5054680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Origin</a:t>
            </a:r>
            <a:endParaRPr lang="id-ID" sz="1400" dirty="0"/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7201510" y="5084623"/>
            <a:ext cx="1953131" cy="12394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rice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80" y="1710763"/>
            <a:ext cx="1675308" cy="16753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0744" y="3432593"/>
            <a:ext cx="98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09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1364" y="2729752"/>
            <a:ext cx="11066929" cy="3845859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Pemfilteran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domain </a:t>
            </a:r>
            <a:r>
              <a:rPr lang="en-US" sz="1600" dirty="0" err="1" smtClean="0"/>
              <a:t>spasial</a:t>
            </a:r>
            <a:r>
              <a:rPr lang="en-US" sz="1600" dirty="0" smtClean="0"/>
              <a:t> </a:t>
            </a:r>
            <a:r>
              <a:rPr lang="en-US" sz="1600" dirty="0" err="1" smtClean="0"/>
              <a:t>berisi</a:t>
            </a:r>
            <a:r>
              <a:rPr lang="en-US" sz="1600" dirty="0" smtClean="0"/>
              <a:t> </a:t>
            </a:r>
            <a:r>
              <a:rPr lang="en-US" sz="1600" dirty="0" err="1" smtClean="0"/>
              <a:t>konvolusi</a:t>
            </a:r>
            <a:r>
              <a:rPr lang="en-US" sz="1600" dirty="0" smtClean="0"/>
              <a:t> </a:t>
            </a:r>
            <a:r>
              <a:rPr lang="en-US" sz="1600" dirty="0" err="1" smtClean="0"/>
              <a:t>citra</a:t>
            </a:r>
            <a:r>
              <a:rPr lang="en-US" sz="1600" dirty="0" smtClean="0"/>
              <a:t> f(</a:t>
            </a:r>
            <a:r>
              <a:rPr lang="en-US" sz="1600" dirty="0" err="1" smtClean="0"/>
              <a:t>x,y</a:t>
            </a:r>
            <a:r>
              <a:rPr lang="en-US" sz="1600" dirty="0" smtClean="0"/>
              <a:t>) mask filter h(</a:t>
            </a:r>
            <a:r>
              <a:rPr lang="en-US" sz="1600" dirty="0" err="1" smtClean="0"/>
              <a:t>x,y</a:t>
            </a:r>
            <a:r>
              <a:rPr lang="en-US" sz="1600" dirty="0" smtClean="0"/>
              <a:t>). </a:t>
            </a:r>
          </a:p>
          <a:p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halnya</a:t>
            </a:r>
            <a:r>
              <a:rPr lang="en-US" sz="1600" dirty="0" smtClean="0"/>
              <a:t> </a:t>
            </a:r>
            <a:r>
              <a:rPr lang="en-US" sz="1600" dirty="0" err="1" smtClean="0"/>
              <a:t>teori</a:t>
            </a:r>
            <a:r>
              <a:rPr lang="en-US" sz="1600" dirty="0" smtClean="0"/>
              <a:t> </a:t>
            </a:r>
            <a:r>
              <a:rPr lang="en-US" sz="1600" dirty="0" err="1" smtClean="0"/>
              <a:t>konvolusi</a:t>
            </a:r>
            <a:r>
              <a:rPr lang="en-US" sz="1600" dirty="0" smtClean="0"/>
              <a:t>, </a:t>
            </a:r>
            <a:r>
              <a:rPr lang="en-US" sz="1600" dirty="0" err="1" smtClean="0"/>
              <a:t>juga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</a:t>
            </a:r>
            <a:r>
              <a:rPr lang="en-US" sz="1600" dirty="0" err="1" smtClean="0"/>
              <a:t>mendapatkan</a:t>
            </a:r>
            <a:r>
              <a:rPr lang="en-US" sz="1600" dirty="0" smtClean="0"/>
              <a:t> </a:t>
            </a:r>
            <a:r>
              <a:rPr lang="en-US" sz="1600" dirty="0" err="1" smtClean="0"/>
              <a:t>hasil</a:t>
            </a:r>
            <a:r>
              <a:rPr lang="en-US" sz="1600" dirty="0" smtClean="0"/>
              <a:t> yang </a:t>
            </a:r>
            <a:r>
              <a:rPr lang="en-US" sz="1600" dirty="0" err="1" smtClean="0"/>
              <a:t>sama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domain </a:t>
            </a:r>
            <a:r>
              <a:rPr lang="en-US" sz="1600" dirty="0" err="1" smtClean="0"/>
              <a:t>frekuensi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perkalian</a:t>
            </a:r>
            <a:r>
              <a:rPr lang="en-US" sz="1600" dirty="0" smtClean="0"/>
              <a:t> </a:t>
            </a:r>
            <a:r>
              <a:rPr lang="en-US" sz="1600" dirty="0" err="1" smtClean="0"/>
              <a:t>antara</a:t>
            </a:r>
            <a:r>
              <a:rPr lang="en-US" sz="1600" dirty="0" smtClean="0"/>
              <a:t> F(</a:t>
            </a:r>
            <a:r>
              <a:rPr lang="en-US" sz="1600" dirty="0" err="1" smtClean="0"/>
              <a:t>u,v</a:t>
            </a:r>
            <a:r>
              <a:rPr lang="en-US" sz="1600" dirty="0" smtClean="0"/>
              <a:t>)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H(</a:t>
            </a:r>
            <a:r>
              <a:rPr lang="en-US" sz="1600" dirty="0" err="1" smtClean="0"/>
              <a:t>u,v</a:t>
            </a:r>
            <a:r>
              <a:rPr lang="en-US" sz="1600" dirty="0" smtClean="0"/>
              <a:t>), </a:t>
            </a:r>
            <a:r>
              <a:rPr lang="en-US" sz="1600" dirty="0" err="1" smtClean="0"/>
              <a:t>transformasi</a:t>
            </a:r>
            <a:r>
              <a:rPr lang="en-US" sz="1600" dirty="0" smtClean="0"/>
              <a:t> Fourier filter </a:t>
            </a:r>
            <a:r>
              <a:rPr lang="en-US" sz="1600" dirty="0" err="1" smtClean="0"/>
              <a:t>spasial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err="1"/>
              <a:t>Dasarnya</a:t>
            </a:r>
            <a:r>
              <a:rPr lang="en-US" sz="1600" dirty="0"/>
              <a:t>, ide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pemfilteran</a:t>
            </a:r>
            <a:r>
              <a:rPr lang="en-US" sz="1600" dirty="0"/>
              <a:t> domain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memilih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transfer filter yang </a:t>
            </a:r>
            <a:r>
              <a:rPr lang="en-US" sz="1600" dirty="0" err="1"/>
              <a:t>memodifikasi</a:t>
            </a:r>
            <a:r>
              <a:rPr lang="en-US" sz="1600" dirty="0"/>
              <a:t> F(</a:t>
            </a:r>
            <a:r>
              <a:rPr lang="en-US" sz="1600" dirty="0" err="1"/>
              <a:t>u,v</a:t>
            </a:r>
            <a:r>
              <a:rPr lang="en-US" sz="1600" dirty="0"/>
              <a:t>)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.</a:t>
            </a:r>
            <a:endParaRPr lang="id-ID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19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041346"/>
              </p:ext>
            </p:extLst>
          </p:nvPr>
        </p:nvGraphicFramePr>
        <p:xfrm>
          <a:off x="547470" y="2066605"/>
          <a:ext cx="3795930" cy="350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3" imgW="2095200" imgH="203040" progId="Equation.3">
                  <p:embed/>
                </p:oleObj>
              </mc:Choice>
              <mc:Fallback>
                <p:oleObj name="Equation" r:id="rId3" imgW="2095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470" y="2066605"/>
                        <a:ext cx="3795930" cy="3508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63071" y="1600114"/>
            <a:ext cx="11712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filter linear </a:t>
            </a:r>
            <a:r>
              <a:rPr lang="en-US" dirty="0" err="1"/>
              <a:t>dalam</a:t>
            </a:r>
            <a:r>
              <a:rPr lang="en-US" dirty="0"/>
              <a:t> domain </a:t>
            </a:r>
            <a:r>
              <a:rPr lang="en-US" dirty="0" err="1"/>
              <a:t>spasial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konvolusi</a:t>
            </a:r>
            <a:r>
              <a:rPr lang="en-US" dirty="0"/>
              <a:t>,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dituliskan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:</a:t>
            </a:r>
            <a:endParaRPr lang="id-ID" dirty="0"/>
          </a:p>
        </p:txBody>
      </p:sp>
      <p:pic>
        <p:nvPicPr>
          <p:cNvPr id="81923" name="Picture 17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7835" y="3581401"/>
            <a:ext cx="38862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620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553" y="174812"/>
            <a:ext cx="7848600" cy="1143000"/>
          </a:xfrm>
        </p:spPr>
        <p:txBody>
          <a:bodyPr/>
          <a:lstStyle/>
          <a:p>
            <a:r>
              <a:rPr lang="en-US" dirty="0" err="1" smtClean="0"/>
              <a:t>Langkah</a:t>
            </a:r>
            <a:r>
              <a:rPr lang="en-US" dirty="0" smtClean="0"/>
              <a:t> </a:t>
            </a:r>
            <a:r>
              <a:rPr lang="en-US" dirty="0" err="1" smtClean="0"/>
              <a:t>Pemfilteran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629" y="1639951"/>
            <a:ext cx="10674724" cy="4525963"/>
          </a:xfrm>
        </p:spPr>
        <p:txBody>
          <a:bodyPr>
            <a:noAutofit/>
          </a:bodyPr>
          <a:lstStyle/>
          <a:p>
            <a:pPr lvl="0"/>
            <a:r>
              <a:rPr lang="en-US" sz="2000" dirty="0" err="1"/>
              <a:t>Tentukan</a:t>
            </a:r>
            <a:r>
              <a:rPr lang="en-US" sz="2000" dirty="0"/>
              <a:t> parameter padding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paddedsize</a:t>
            </a:r>
            <a:r>
              <a:rPr lang="en-US" sz="2000" dirty="0"/>
              <a:t>:</a:t>
            </a:r>
            <a:endParaRPr lang="id-ID" sz="2000" dirty="0"/>
          </a:p>
          <a:p>
            <a:pPr lvl="1">
              <a:buNone/>
            </a:pPr>
            <a:r>
              <a:rPr lang="en-US" sz="1800" dirty="0"/>
              <a:t>PQ = </a:t>
            </a:r>
            <a:r>
              <a:rPr lang="en-US" sz="1800" dirty="0" err="1"/>
              <a:t>paddedsize</a:t>
            </a:r>
            <a:r>
              <a:rPr lang="en-US" sz="1800" dirty="0"/>
              <a:t>(size(f));</a:t>
            </a:r>
            <a:endParaRPr lang="id-ID" sz="1800" dirty="0"/>
          </a:p>
          <a:p>
            <a:pPr lvl="0"/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transformasi</a:t>
            </a:r>
            <a:r>
              <a:rPr lang="en-US" sz="2000" dirty="0"/>
              <a:t> Fourier </a:t>
            </a:r>
            <a:r>
              <a:rPr lang="en-US" sz="2000" dirty="0" err="1"/>
              <a:t>dengan</a:t>
            </a:r>
            <a:r>
              <a:rPr lang="en-US" sz="2000" dirty="0"/>
              <a:t> padding:</a:t>
            </a:r>
            <a:endParaRPr lang="id-ID" sz="2000" dirty="0"/>
          </a:p>
          <a:p>
            <a:pPr lvl="1">
              <a:buNone/>
            </a:pPr>
            <a:r>
              <a:rPr lang="en-US" sz="1800" dirty="0"/>
              <a:t>F = fft2(f, PQ(1), PQ(2));</a:t>
            </a:r>
            <a:endParaRPr lang="id-ID" sz="1800" dirty="0"/>
          </a:p>
          <a:p>
            <a:pPr lvl="0"/>
            <a:r>
              <a:rPr lang="en-US" sz="2000" dirty="0" err="1"/>
              <a:t>Keluarkan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filter H </a:t>
            </a:r>
            <a:r>
              <a:rPr lang="en-US" sz="2000" dirty="0" err="1"/>
              <a:t>berukuran</a:t>
            </a:r>
            <a:r>
              <a:rPr lang="en-US" sz="2000" dirty="0"/>
              <a:t> PQ(1) x PQ(2)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dibahas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bab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</a:t>
            </a:r>
            <a:r>
              <a:rPr lang="en-US" sz="2000" b="1" i="1" dirty="0"/>
              <a:t>Filter </a:t>
            </a:r>
            <a:r>
              <a:rPr lang="en-US" sz="2000" b="1" i="1" dirty="0" err="1"/>
              <a:t>harus</a:t>
            </a:r>
            <a:r>
              <a:rPr lang="en-US" sz="2000" b="1" i="1" dirty="0"/>
              <a:t> </a:t>
            </a:r>
            <a:r>
              <a:rPr lang="en-US" sz="2000" b="1" i="1" dirty="0" err="1"/>
              <a:t>dalam</a:t>
            </a:r>
            <a:r>
              <a:rPr lang="en-US" sz="2000" b="1" i="1" dirty="0"/>
              <a:t> format </a:t>
            </a:r>
            <a:r>
              <a:rPr lang="en-US" sz="2000" b="1" i="1" dirty="0" err="1"/>
              <a:t>tidak</a:t>
            </a:r>
            <a:r>
              <a:rPr lang="en-US" sz="2000" b="1" i="1" dirty="0"/>
              <a:t> </a:t>
            </a:r>
            <a:r>
              <a:rPr lang="en-US" sz="2000" b="1" i="1" dirty="0" err="1"/>
              <a:t>terpusat</a:t>
            </a:r>
            <a:r>
              <a:rPr lang="en-US" sz="2000" dirty="0"/>
              <a:t>.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terpusat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digeser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fftshift</a:t>
            </a:r>
            <a:r>
              <a:rPr lang="en-US" sz="2000" dirty="0"/>
              <a:t>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filter.</a:t>
            </a:r>
            <a:endParaRPr lang="id-ID" sz="2000" dirty="0"/>
          </a:p>
          <a:p>
            <a:pPr lvl="0"/>
            <a:r>
              <a:rPr lang="en-US" sz="2000" dirty="0" err="1"/>
              <a:t>Kalikan</a:t>
            </a:r>
            <a:r>
              <a:rPr lang="en-US" sz="2000" dirty="0"/>
              <a:t> </a:t>
            </a:r>
            <a:r>
              <a:rPr lang="en-US" sz="2000" dirty="0" err="1"/>
              <a:t>transformasi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filter:</a:t>
            </a:r>
            <a:endParaRPr lang="id-ID" sz="2000" dirty="0"/>
          </a:p>
          <a:p>
            <a:pPr lvl="1">
              <a:buNone/>
            </a:pPr>
            <a:r>
              <a:rPr lang="en-US" sz="1800" dirty="0"/>
              <a:t>G = H.*F;</a:t>
            </a:r>
            <a:endParaRPr lang="id-ID" sz="1800" dirty="0"/>
          </a:p>
          <a:p>
            <a:pPr lvl="0"/>
            <a:r>
              <a:rPr lang="en-US" sz="2000" dirty="0" err="1"/>
              <a:t>Tentukan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real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invers</a:t>
            </a:r>
            <a:r>
              <a:rPr lang="en-US" sz="2000" dirty="0"/>
              <a:t> FFT </a:t>
            </a:r>
            <a:r>
              <a:rPr lang="en-US" sz="2000" dirty="0" err="1"/>
              <a:t>dari</a:t>
            </a:r>
            <a:r>
              <a:rPr lang="en-US" sz="2000" dirty="0"/>
              <a:t> G:</a:t>
            </a:r>
            <a:endParaRPr lang="id-ID" sz="2000" dirty="0"/>
          </a:p>
          <a:p>
            <a:pPr lvl="1">
              <a:buNone/>
            </a:pPr>
            <a:r>
              <a:rPr lang="en-US" sz="1800" dirty="0"/>
              <a:t>g = real(ifft2(G));</a:t>
            </a:r>
            <a:endParaRPr lang="id-ID" sz="1800" dirty="0"/>
          </a:p>
          <a:p>
            <a:pPr lvl="0"/>
            <a:r>
              <a:rPr lang="en-US" sz="2000" dirty="0" err="1"/>
              <a:t>Potong</a:t>
            </a:r>
            <a:r>
              <a:rPr lang="en-US" sz="2000" dirty="0"/>
              <a:t> </a:t>
            </a:r>
            <a:r>
              <a:rPr lang="en-US" sz="2000" dirty="0" err="1"/>
              <a:t>persegi</a:t>
            </a:r>
            <a:r>
              <a:rPr lang="en-US" sz="2000" dirty="0"/>
              <a:t> </a:t>
            </a:r>
            <a:r>
              <a:rPr lang="en-US" sz="2000" dirty="0" err="1"/>
              <a:t>panjang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kiri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ukuran</a:t>
            </a:r>
            <a:r>
              <a:rPr lang="en-US" sz="2000" dirty="0"/>
              <a:t> </a:t>
            </a:r>
            <a:r>
              <a:rPr lang="en-US" sz="2000" dirty="0" err="1"/>
              <a:t>asli</a:t>
            </a:r>
            <a:r>
              <a:rPr lang="en-US" sz="2000" dirty="0"/>
              <a:t>:</a:t>
            </a:r>
            <a:endParaRPr lang="id-ID" sz="2000" dirty="0"/>
          </a:p>
          <a:p>
            <a:pPr lvl="1">
              <a:buNone/>
            </a:pPr>
            <a:r>
              <a:rPr lang="en-US" sz="1800" dirty="0"/>
              <a:t>g = g(1:size(f, 1), 1:size(f, 2));</a:t>
            </a:r>
            <a:endParaRPr lang="id-ID" sz="1800" dirty="0"/>
          </a:p>
          <a:p>
            <a:endParaRPr lang="id-ID" sz="1800" dirty="0"/>
          </a:p>
        </p:txBody>
      </p:sp>
      <p:pic>
        <p:nvPicPr>
          <p:cNvPr id="86034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8659" y="5278692"/>
            <a:ext cx="4800600" cy="1384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9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Teknik</a:t>
            </a:r>
            <a:r>
              <a:rPr lang="en-US" dirty="0"/>
              <a:t> Filter </a:t>
            </a:r>
            <a:r>
              <a:rPr lang="en-US" dirty="0" err="1"/>
              <a:t>dalam</a:t>
            </a:r>
            <a:r>
              <a:rPr lang="en-US" dirty="0"/>
              <a:t> Domain </a:t>
            </a:r>
            <a:r>
              <a:rPr lang="en-US" dirty="0" err="1"/>
              <a:t>Frekuensi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434164" y="1770530"/>
            <a:ext cx="365760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 dirty="0" smtClean="0"/>
              <a:t>Filter </a:t>
            </a:r>
            <a:r>
              <a:rPr lang="en-US" b="1" dirty="0" err="1" smtClean="0"/>
              <a:t>Penghalusan</a:t>
            </a:r>
            <a:r>
              <a:rPr lang="en-US" b="1" dirty="0" smtClean="0"/>
              <a:t> (Smoothing)</a:t>
            </a:r>
          </a:p>
          <a:p>
            <a:r>
              <a:rPr lang="en-US" dirty="0" smtClean="0"/>
              <a:t>Ideal </a:t>
            </a:r>
            <a:r>
              <a:rPr lang="en-US" dirty="0" err="1" smtClean="0"/>
              <a:t>Lowpass</a:t>
            </a:r>
            <a:r>
              <a:rPr lang="en-US" dirty="0" smtClean="0"/>
              <a:t> Filter (ILPF)</a:t>
            </a:r>
          </a:p>
          <a:p>
            <a:r>
              <a:rPr lang="en-US" dirty="0" smtClean="0"/>
              <a:t>Butterworth </a:t>
            </a:r>
            <a:r>
              <a:rPr lang="en-US" dirty="0" err="1" smtClean="0"/>
              <a:t>Lowpass</a:t>
            </a:r>
            <a:r>
              <a:rPr lang="en-US" dirty="0" smtClean="0"/>
              <a:t> Filter (BLPF)</a:t>
            </a:r>
          </a:p>
          <a:p>
            <a:r>
              <a:rPr lang="en-US" dirty="0" smtClean="0"/>
              <a:t>Gaussian </a:t>
            </a:r>
            <a:r>
              <a:rPr lang="en-US" dirty="0" err="1" smtClean="0"/>
              <a:t>Lowpass</a:t>
            </a:r>
            <a:r>
              <a:rPr lang="en-US" dirty="0" smtClean="0"/>
              <a:t> Filter (GLPF)</a:t>
            </a:r>
            <a:endParaRPr lang="id-ID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5274644" y="1770530"/>
            <a:ext cx="3657600" cy="4663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 smtClean="0"/>
              <a:t>Filter Penajaman (Sharpening)</a:t>
            </a:r>
          </a:p>
          <a:p>
            <a:r>
              <a:rPr lang="en-US" smtClean="0"/>
              <a:t>Ideal Highpass Filter (IHPF)</a:t>
            </a:r>
          </a:p>
          <a:p>
            <a:r>
              <a:rPr lang="en-US" smtClean="0"/>
              <a:t>Butterworth Highpass Filter (BHPF)</a:t>
            </a:r>
          </a:p>
          <a:p>
            <a:r>
              <a:rPr lang="en-US" smtClean="0"/>
              <a:t>Gaussian Highpass Filter (GHPF)</a:t>
            </a:r>
            <a:endParaRPr lang="id-ID" smtClean="0"/>
          </a:p>
          <a:p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66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Penghalusan</a:t>
            </a:r>
            <a:r>
              <a:rPr lang="en-US" dirty="0" smtClean="0"/>
              <a:t> (Smoothing)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9119" y="1613722"/>
            <a:ext cx="11159689" cy="39937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Smoothing (blurring) </a:t>
            </a:r>
            <a:r>
              <a:rPr lang="en-US" dirty="0" err="1" smtClean="0"/>
              <a:t>dicapai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pelemahan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; yang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err="1" smtClean="0"/>
              <a:t>lowpass</a:t>
            </a:r>
            <a:r>
              <a:rPr lang="en-US" i="1" dirty="0" smtClean="0"/>
              <a:t> filter.</a:t>
            </a:r>
            <a:endParaRPr lang="en-US" dirty="0" smtClean="0"/>
          </a:p>
          <a:p>
            <a:r>
              <a:rPr lang="en-US" b="1" dirty="0" smtClean="0"/>
              <a:t>Ideal </a:t>
            </a:r>
            <a:r>
              <a:rPr lang="en-US" b="1" dirty="0" err="1" smtClean="0"/>
              <a:t>Lowpass</a:t>
            </a:r>
            <a:r>
              <a:rPr lang="en-US" b="1" dirty="0" smtClean="0"/>
              <a:t> Filter (ILPF)</a:t>
            </a:r>
          </a:p>
          <a:p>
            <a:pPr lvl="1"/>
            <a:r>
              <a:rPr lang="en-US" dirty="0" smtClean="0"/>
              <a:t>Filter </a:t>
            </a:r>
            <a:r>
              <a:rPr lang="en-US" dirty="0" err="1" smtClean="0"/>
              <a:t>lowpass</a:t>
            </a:r>
            <a:r>
              <a:rPr lang="en-US" dirty="0" smtClean="0"/>
              <a:t> 2-D yang </a:t>
            </a:r>
            <a:r>
              <a:rPr lang="en-US" dirty="0" err="1" smtClean="0"/>
              <a:t>melewatkan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pelemahan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lingkaran</a:t>
            </a:r>
            <a:r>
              <a:rPr lang="en-US" dirty="0" smtClean="0"/>
              <a:t> radius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origin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</a:t>
            </a:r>
            <a:r>
              <a:rPr lang="en-US" dirty="0" smtClean="0"/>
              <a:t>-“cut off”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lingkaran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i="1" dirty="0" smtClean="0"/>
              <a:t>Ideal </a:t>
            </a:r>
            <a:r>
              <a:rPr lang="en-US" i="1" dirty="0" err="1" smtClean="0"/>
              <a:t>Lowpass</a:t>
            </a:r>
            <a:r>
              <a:rPr lang="en-US" i="1" dirty="0" smtClean="0"/>
              <a:t> Filter</a:t>
            </a:r>
            <a:r>
              <a:rPr lang="en-US" dirty="0" smtClean="0"/>
              <a:t> (ILPF) yang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konstanta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persegi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:</a:t>
            </a:r>
            <a:endParaRPr lang="id-ID" dirty="0" smtClean="0"/>
          </a:p>
          <a:p>
            <a:pPr lvl="1"/>
            <a:r>
              <a:rPr lang="en-US" dirty="0" smtClean="0"/>
              <a:t>D(</a:t>
            </a:r>
            <a:r>
              <a:rPr lang="en-US" dirty="0" err="1" smtClean="0"/>
              <a:t>u,v</a:t>
            </a:r>
            <a:r>
              <a:rPr lang="en-US" dirty="0" smtClean="0"/>
              <a:t>) = [(u – P/2)</a:t>
            </a:r>
            <a:r>
              <a:rPr lang="en-US" baseline="30000" dirty="0" smtClean="0"/>
              <a:t>2</a:t>
            </a:r>
            <a:r>
              <a:rPr lang="en-US" dirty="0" smtClean="0"/>
              <a:t> + (v – Q/2)</a:t>
            </a:r>
            <a:r>
              <a:rPr lang="en-US" baseline="30000" dirty="0" smtClean="0"/>
              <a:t>2</a:t>
            </a:r>
            <a:r>
              <a:rPr lang="en-US" dirty="0" smtClean="0"/>
              <a:t>]</a:t>
            </a:r>
            <a:r>
              <a:rPr lang="en-US" baseline="30000" dirty="0" smtClean="0"/>
              <a:t>1/2</a:t>
            </a:r>
            <a:endParaRPr lang="id-ID" dirty="0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704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553219"/>
              </p:ext>
            </p:extLst>
          </p:nvPr>
        </p:nvGraphicFramePr>
        <p:xfrm>
          <a:off x="6410606" y="3425010"/>
          <a:ext cx="3768818" cy="89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3" imgW="2844800" imgH="673100" progId="Equation.3">
                  <p:embed/>
                </p:oleObj>
              </mc:Choice>
              <mc:Fallback>
                <p:oleObj name="Equation" r:id="rId3" imgW="2844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606" y="3425010"/>
                        <a:ext cx="3768818" cy="896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3" name="Picture 13" descr="Li-3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6486" y="5437375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23" descr="Li-imag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95015" y="5537388"/>
            <a:ext cx="12858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32" descr="Li-plo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897035" y="5496906"/>
            <a:ext cx="1219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736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Penghalusan</a:t>
            </a:r>
            <a:r>
              <a:rPr lang="en-US" dirty="0" smtClean="0"/>
              <a:t> (Smoothing)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876" y="1557715"/>
            <a:ext cx="9274347" cy="3352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Butterworth </a:t>
            </a:r>
            <a:r>
              <a:rPr lang="en-US" b="1" dirty="0" err="1" smtClean="0"/>
              <a:t>Lowpass</a:t>
            </a:r>
            <a:r>
              <a:rPr lang="en-US" b="1" dirty="0" smtClean="0"/>
              <a:t> Filter</a:t>
            </a:r>
          </a:p>
          <a:p>
            <a:r>
              <a:rPr lang="en-US" dirty="0" err="1" smtClean="0"/>
              <a:t>Fungsi</a:t>
            </a:r>
            <a:r>
              <a:rPr lang="en-US" dirty="0" smtClean="0"/>
              <a:t> transfer filter </a:t>
            </a:r>
            <a:r>
              <a:rPr lang="en-US" dirty="0" err="1" smtClean="0"/>
              <a:t>lowpass</a:t>
            </a:r>
            <a:r>
              <a:rPr lang="en-US" dirty="0" smtClean="0"/>
              <a:t> Butterworth (BLPF) </a:t>
            </a:r>
            <a:r>
              <a:rPr lang="en-US" dirty="0" err="1" smtClean="0"/>
              <a:t>dari</a:t>
            </a:r>
            <a:r>
              <a:rPr lang="en-US" dirty="0" smtClean="0"/>
              <a:t> order 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cutoff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origin, </a:t>
            </a:r>
            <a:r>
              <a:rPr lang="en-US" dirty="0" err="1" smtClean="0"/>
              <a:t>didefinisikan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D(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. 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15</a:t>
            </a:fld>
            <a:endParaRPr lang="id-ID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908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188180"/>
              </p:ext>
            </p:extLst>
          </p:nvPr>
        </p:nvGraphicFramePr>
        <p:xfrm>
          <a:off x="5003092" y="3026474"/>
          <a:ext cx="3557415" cy="851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3" imgW="2527300" imgH="609600" progId="Equation.3">
                  <p:embed/>
                </p:oleObj>
              </mc:Choice>
              <mc:Fallback>
                <p:oleObj name="Equation" r:id="rId3" imgW="25273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092" y="3026474"/>
                        <a:ext cx="3557415" cy="8513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1" name="Picture 14" descr="Lb-3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4800600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24" descr="Lb-imag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5400" y="5029200"/>
            <a:ext cx="1257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33" descr="Lb-plo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5105400"/>
            <a:ext cx="12573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18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Penghalusan</a:t>
            </a:r>
            <a:r>
              <a:rPr lang="en-US" dirty="0" smtClean="0"/>
              <a:t> (Smoothing)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 err="1" smtClean="0"/>
              <a:t>Lowpass</a:t>
            </a:r>
            <a:r>
              <a:rPr lang="en-US" dirty="0" smtClean="0"/>
              <a:t> Filter</a:t>
            </a:r>
          </a:p>
          <a:p>
            <a:r>
              <a:rPr lang="en-US" dirty="0" err="1" smtClean="0"/>
              <a:t>Bentuk</a:t>
            </a:r>
            <a:r>
              <a:rPr lang="en-US" dirty="0" smtClean="0"/>
              <a:t> Gaussian </a:t>
            </a:r>
            <a:r>
              <a:rPr lang="en-US" dirty="0" err="1" smtClean="0"/>
              <a:t>Lowpass</a:t>
            </a:r>
            <a:r>
              <a:rPr lang="en-US" dirty="0" smtClean="0"/>
              <a:t> Filters (GLPF)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</a:t>
            </a:r>
            <a:r>
              <a:rPr lang="en-US" dirty="0" err="1" smtClean="0"/>
              <a:t>didefinisikan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persegi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16</a:t>
            </a:fld>
            <a:endParaRPr lang="id-ID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01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027923"/>
              </p:ext>
            </p:extLst>
          </p:nvPr>
        </p:nvGraphicFramePr>
        <p:xfrm>
          <a:off x="2532529" y="2640106"/>
          <a:ext cx="3397624" cy="65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Equation" r:id="rId3" imgW="1727200" imgH="330200" progId="Equation.3">
                  <p:embed/>
                </p:oleObj>
              </mc:Choice>
              <mc:Fallback>
                <p:oleObj name="Equation" r:id="rId3" imgW="17272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529" y="2640106"/>
                        <a:ext cx="3397624" cy="6571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111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</a:t>
            </a:r>
            <a:r>
              <a:rPr lang="en-US" dirty="0" err="1"/>
              <a:t>Lowpass</a:t>
            </a:r>
            <a:r>
              <a:rPr lang="en-US" dirty="0"/>
              <a:t> Filter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557106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6852" y="1557106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430839" y="3769658"/>
            <a:ext cx="136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ILPF, </a:t>
            </a:r>
            <a:r>
              <a:rPr lang="id-ID" dirty="0"/>
              <a:t>D0 = 20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557107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1557107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886200" y="288836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6081482" y="288836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2057400" y="3769658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6442675" y="3769658"/>
            <a:ext cx="15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8924012" y="3769658"/>
            <a:ext cx="110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hasil</a:t>
            </a:r>
            <a:endParaRPr lang="id-ID" dirty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3800" y="4226858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3600" y="4226859"/>
            <a:ext cx="2838450" cy="244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4226858"/>
            <a:ext cx="2783024" cy="2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4226859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4419600" y="6360458"/>
            <a:ext cx="136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ILPF, </a:t>
            </a:r>
            <a:r>
              <a:rPr lang="id-ID" dirty="0"/>
              <a:t>D0 = </a:t>
            </a:r>
            <a:r>
              <a:rPr lang="en-US" dirty="0"/>
              <a:t>6</a:t>
            </a:r>
            <a:r>
              <a:rPr lang="id-ID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86200" y="5141258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0" name="Rectangle 19"/>
          <p:cNvSpPr/>
          <p:nvPr/>
        </p:nvSpPr>
        <p:spPr>
          <a:xfrm>
            <a:off x="6081482" y="514125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1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</a:t>
            </a:r>
            <a:r>
              <a:rPr lang="en-US" dirty="0" err="1"/>
              <a:t>Lowpass</a:t>
            </a:r>
            <a:r>
              <a:rPr lang="en-US" dirty="0"/>
              <a:t> Filter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97625" y="3742765"/>
            <a:ext cx="2134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BLPF, </a:t>
            </a:r>
            <a:r>
              <a:rPr lang="id-ID" dirty="0"/>
              <a:t>D0 = 20</a:t>
            </a:r>
            <a:r>
              <a:rPr lang="en-US" dirty="0"/>
              <a:t>, sig = 2</a:t>
            </a:r>
            <a:endParaRPr lang="id-ID" dirty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9224" y="1609166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3321424" y="2523565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4" name="Rectangle 23"/>
          <p:cNvSpPr/>
          <p:nvPr/>
        </p:nvSpPr>
        <p:spPr>
          <a:xfrm>
            <a:off x="5516706" y="25235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25" name="Rectangle 24"/>
          <p:cNvSpPr/>
          <p:nvPr/>
        </p:nvSpPr>
        <p:spPr>
          <a:xfrm>
            <a:off x="1492624" y="3742765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26" name="Rectangle 25"/>
          <p:cNvSpPr/>
          <p:nvPr/>
        </p:nvSpPr>
        <p:spPr>
          <a:xfrm>
            <a:off x="5877899" y="3742765"/>
            <a:ext cx="15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27" name="Rectangle 26"/>
          <p:cNvSpPr/>
          <p:nvPr/>
        </p:nvSpPr>
        <p:spPr>
          <a:xfrm>
            <a:off x="8359236" y="3742765"/>
            <a:ext cx="110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28" name="Rectangle 27"/>
          <p:cNvSpPr/>
          <p:nvPr/>
        </p:nvSpPr>
        <p:spPr>
          <a:xfrm>
            <a:off x="3321424" y="5114365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9" name="Rectangle 28"/>
          <p:cNvSpPr/>
          <p:nvPr/>
        </p:nvSpPr>
        <p:spPr>
          <a:xfrm>
            <a:off x="5516706" y="51143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9024" y="1618083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8824" y="1609166"/>
            <a:ext cx="2860714" cy="246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12424" y="1609165"/>
            <a:ext cx="2796744" cy="240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78824" y="4199966"/>
            <a:ext cx="2866592" cy="247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12425" y="4199965"/>
            <a:ext cx="2866593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9224" y="4208883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69024" y="4199965"/>
            <a:ext cx="2866594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3511253" y="6388651"/>
            <a:ext cx="2134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BLPF, </a:t>
            </a:r>
            <a:r>
              <a:rPr lang="id-ID" dirty="0"/>
              <a:t>D0 = </a:t>
            </a:r>
            <a:r>
              <a:rPr lang="en-US" dirty="0"/>
              <a:t>6</a:t>
            </a:r>
            <a:r>
              <a:rPr lang="id-ID" dirty="0"/>
              <a:t>0</a:t>
            </a:r>
            <a:r>
              <a:rPr lang="en-US" dirty="0"/>
              <a:t>, sig = 2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254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</a:t>
            </a:r>
            <a:r>
              <a:rPr lang="en-US" dirty="0" err="1"/>
              <a:t>Lowpass</a:t>
            </a:r>
            <a:r>
              <a:rPr lang="en-US" dirty="0"/>
              <a:t> Filter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341003" y="3756212"/>
            <a:ext cx="145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GLPF, </a:t>
            </a:r>
            <a:r>
              <a:rPr lang="id-ID" dirty="0"/>
              <a:t>D0 = 20</a:t>
            </a: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164" y="1622613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3796364" y="253701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41" name="Rectangle 40"/>
          <p:cNvSpPr/>
          <p:nvPr/>
        </p:nvSpPr>
        <p:spPr>
          <a:xfrm>
            <a:off x="5991646" y="253701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42" name="Rectangle 41"/>
          <p:cNvSpPr/>
          <p:nvPr/>
        </p:nvSpPr>
        <p:spPr>
          <a:xfrm>
            <a:off x="1967564" y="3756212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43" name="Rectangle 42"/>
          <p:cNvSpPr/>
          <p:nvPr/>
        </p:nvSpPr>
        <p:spPr>
          <a:xfrm>
            <a:off x="6352839" y="3756212"/>
            <a:ext cx="15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44" name="Rectangle 43"/>
          <p:cNvSpPr/>
          <p:nvPr/>
        </p:nvSpPr>
        <p:spPr>
          <a:xfrm>
            <a:off x="8834176" y="3756212"/>
            <a:ext cx="110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hasil</a:t>
            </a:r>
            <a:endParaRPr lang="id-ID" dirty="0"/>
          </a:p>
        </p:txBody>
      </p:sp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164" y="4213413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4329764" y="6347012"/>
            <a:ext cx="145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GLPF, </a:t>
            </a:r>
            <a:r>
              <a:rPr lang="id-ID" dirty="0"/>
              <a:t>D0 = </a:t>
            </a:r>
            <a:r>
              <a:rPr lang="en-US" dirty="0"/>
              <a:t>6</a:t>
            </a:r>
            <a:r>
              <a:rPr lang="id-ID" dirty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796364" y="512781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48" name="Rectangle 47"/>
          <p:cNvSpPr/>
          <p:nvPr/>
        </p:nvSpPr>
        <p:spPr>
          <a:xfrm>
            <a:off x="5991646" y="512781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3764" y="1622612"/>
            <a:ext cx="2819400" cy="242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5202" y="1622613"/>
            <a:ext cx="2778162" cy="239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87364" y="1622612"/>
            <a:ext cx="2784514" cy="239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87364" y="4213413"/>
            <a:ext cx="2838450" cy="244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43416" y="4213412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60742" y="4213412"/>
            <a:ext cx="282974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77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err="1" smtClean="0"/>
              <a:t>Materi</a:t>
            </a:r>
            <a:r>
              <a:rPr lang="en-US" sz="4000" dirty="0" smtClean="0"/>
              <a:t> </a:t>
            </a:r>
            <a:r>
              <a:rPr lang="en-US" sz="4000" smtClean="0"/>
              <a:t>Kuliah</a:t>
            </a:r>
            <a:endParaRPr lang="en-US" sz="4000" dirty="0"/>
          </a:p>
        </p:txBody>
      </p:sp>
      <p:sp>
        <p:nvSpPr>
          <p:cNvPr id="4099" name="Rectangle 2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sz="3600" dirty="0">
                <a:ea typeface="MS PGothic" pitchFamily="34" charset="-128"/>
              </a:rPr>
              <a:t>Domain </a:t>
            </a:r>
            <a:r>
              <a:rPr lang="en-US" altLang="ja-JP" sz="3600" dirty="0" err="1">
                <a:ea typeface="MS PGothic" pitchFamily="34" charset="-128"/>
              </a:rPr>
              <a:t>Spasial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vs</a:t>
            </a:r>
            <a:r>
              <a:rPr lang="en-US" altLang="ja-JP" sz="3600" dirty="0">
                <a:ea typeface="MS PGothic" pitchFamily="34" charset="-128"/>
              </a:rPr>
              <a:t> Domain </a:t>
            </a:r>
            <a:r>
              <a:rPr lang="en-US" altLang="ja-JP" sz="3600" dirty="0" err="1">
                <a:ea typeface="MS PGothic" pitchFamily="34" charset="-128"/>
              </a:rPr>
              <a:t>Frekuensi</a:t>
            </a:r>
            <a:endParaRPr lang="en-US" altLang="ja-JP" sz="3600" dirty="0">
              <a:ea typeface="MS PGothic" pitchFamily="34" charset="-128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sz="3600" dirty="0" err="1">
                <a:ea typeface="MS PGothic" pitchFamily="34" charset="-128"/>
              </a:rPr>
              <a:t>Konsep</a:t>
            </a:r>
            <a:r>
              <a:rPr lang="en-US" altLang="ja-JP" sz="3600" dirty="0">
                <a:ea typeface="MS PGothic" pitchFamily="34" charset="-128"/>
              </a:rPr>
              <a:t> </a:t>
            </a:r>
            <a:r>
              <a:rPr lang="en-US" altLang="ja-JP" sz="3600" dirty="0" err="1">
                <a:ea typeface="MS PGothic" pitchFamily="34" charset="-128"/>
              </a:rPr>
              <a:t>Frekuensi</a:t>
            </a:r>
            <a:endParaRPr lang="en-US" altLang="ja-JP" sz="3600" dirty="0">
              <a:ea typeface="MS PGothic" pitchFamily="34" charset="-128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sz="3600" dirty="0" err="1">
                <a:ea typeface="MS PGothic" pitchFamily="34" charset="-128"/>
              </a:rPr>
              <a:t>Transformasi</a:t>
            </a:r>
            <a:r>
              <a:rPr lang="en-US" altLang="ja-JP" sz="3600" dirty="0">
                <a:ea typeface="MS PGothic" pitchFamily="34" charset="-128"/>
              </a:rPr>
              <a:t> Fourier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sz="3600" dirty="0" err="1">
                <a:ea typeface="MS PGothic" pitchFamily="34" charset="-128"/>
              </a:rPr>
              <a:t>Transformasi</a:t>
            </a:r>
            <a:r>
              <a:rPr lang="en-US" altLang="ja-JP" sz="3600" dirty="0">
                <a:ea typeface="MS PGothic" pitchFamily="34" charset="-128"/>
              </a:rPr>
              <a:t> Fourier </a:t>
            </a:r>
            <a:r>
              <a:rPr lang="en-US" altLang="ja-JP" sz="3600" dirty="0" err="1">
                <a:ea typeface="MS PGothic" pitchFamily="34" charset="-128"/>
              </a:rPr>
              <a:t>Diskrit</a:t>
            </a:r>
            <a:endParaRPr lang="en-US" altLang="ja-JP" sz="3600" dirty="0">
              <a:ea typeface="MS PGothic" pitchFamily="34" charset="-128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sz="3600" dirty="0">
                <a:ea typeface="MS PGothic" pitchFamily="34" charset="-128"/>
              </a:rPr>
              <a:t>Filter LPF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sz="3600" dirty="0">
                <a:ea typeface="MS PGothic" pitchFamily="34" charset="-128"/>
              </a:rPr>
              <a:t>Filter HPF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97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981" y="1548855"/>
            <a:ext cx="3597089" cy="44012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%SOURCE CODE ILPF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imread(‘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rice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.png');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Li = lpfilter('ideal', M, N, D0);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fli = dftfilt(f,Li);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F2 = fftshift(log(1+abs(fft2(fli))));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imshow(fftshift(Li));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imshow(fli);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24679" y="1551298"/>
            <a:ext cx="3909085" cy="44012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%SOURCE CODE BLPF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imread(‘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rice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.png');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D0 = 20;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sig = 2;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 = lpfilter(‘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btw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', M, N, D0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sig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8287870" y="1551298"/>
            <a:ext cx="3653118" cy="440120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GLPF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imread(‘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rice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lpfilter(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gaussian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', M, N, D0);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20</a:t>
            </a:fld>
            <a:endParaRPr lang="id-ID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34164" y="421081"/>
            <a:ext cx="10304645" cy="1168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Source Code </a:t>
            </a:r>
            <a:r>
              <a:rPr lang="en-US" sz="4000" dirty="0" err="1" smtClean="0"/>
              <a:t>Lowpass</a:t>
            </a:r>
            <a:r>
              <a:rPr lang="en-US" sz="4000" dirty="0" smtClean="0"/>
              <a:t> Filter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44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21</a:t>
            </a:fld>
            <a:endParaRPr lang="id-ID"/>
          </a:p>
        </p:txBody>
      </p:sp>
      <p:pic>
        <p:nvPicPr>
          <p:cNvPr id="3" name="Picture 2" descr="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59" y="1796534"/>
            <a:ext cx="2895600" cy="2895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11541" y="460793"/>
            <a:ext cx="4197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Mau </a:t>
            </a:r>
            <a:r>
              <a:rPr lang="en-US" sz="3200" dirty="0" err="1">
                <a:solidFill>
                  <a:schemeClr val="bg1"/>
                </a:solidFill>
              </a:rPr>
              <a:t>difilter</a:t>
            </a:r>
            <a:r>
              <a:rPr lang="en-US" sz="3200" dirty="0">
                <a:solidFill>
                  <a:schemeClr val="bg1"/>
                </a:solidFill>
              </a:rPr>
              <a:t> HIGHPASS ?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48451" y="3688977"/>
            <a:ext cx="1413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IHPF, </a:t>
            </a:r>
            <a:r>
              <a:rPr lang="id-ID" dirty="0"/>
              <a:t>D0 = 20</a:t>
            </a:r>
          </a:p>
        </p:txBody>
      </p:sp>
      <p:sp>
        <p:nvSpPr>
          <p:cNvPr id="3" name="Rectangle 2"/>
          <p:cNvSpPr/>
          <p:nvPr/>
        </p:nvSpPr>
        <p:spPr>
          <a:xfrm>
            <a:off x="3603812" y="246977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5799094" y="24697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5" name="Rectangle 4"/>
          <p:cNvSpPr/>
          <p:nvPr/>
        </p:nvSpPr>
        <p:spPr>
          <a:xfrm>
            <a:off x="1775012" y="3688977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6" name="Rectangle 5"/>
          <p:cNvSpPr/>
          <p:nvPr/>
        </p:nvSpPr>
        <p:spPr>
          <a:xfrm>
            <a:off x="6160287" y="3688977"/>
            <a:ext cx="15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7" name="Rectangle 6"/>
          <p:cNvSpPr/>
          <p:nvPr/>
        </p:nvSpPr>
        <p:spPr>
          <a:xfrm>
            <a:off x="8641624" y="3688977"/>
            <a:ext cx="110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137212" y="6279777"/>
            <a:ext cx="1413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IHPF, </a:t>
            </a:r>
            <a:r>
              <a:rPr lang="id-ID" dirty="0"/>
              <a:t>D0 = </a:t>
            </a:r>
            <a:r>
              <a:rPr lang="en-US" dirty="0"/>
              <a:t>8</a:t>
            </a:r>
            <a:r>
              <a:rPr lang="id-ID" dirty="0"/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3603812" y="506057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5799094" y="50605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4750" y="1599829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4750" y="4190629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014" y="1625717"/>
            <a:ext cx="2590799" cy="229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3612" y="1599829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27612" y="1549515"/>
            <a:ext cx="2590800" cy="229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13613" y="4190627"/>
            <a:ext cx="262006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03813" y="4190871"/>
            <a:ext cx="2619789" cy="23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71012" y="4190629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1649430" y="399362"/>
            <a:ext cx="3948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Ideal </a:t>
            </a:r>
            <a:r>
              <a:rPr lang="en-US" sz="3600" dirty="0" err="1">
                <a:solidFill>
                  <a:schemeClr val="bg1"/>
                </a:solidFill>
              </a:rPr>
              <a:t>Highpass</a:t>
            </a:r>
            <a:r>
              <a:rPr lang="en-US" sz="3600" dirty="0">
                <a:solidFill>
                  <a:schemeClr val="bg1"/>
                </a:solidFill>
              </a:rPr>
              <a:t> Filter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58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744749" y="312521"/>
            <a:ext cx="5340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Butterworth </a:t>
            </a:r>
            <a:r>
              <a:rPr lang="en-US" sz="3600" dirty="0" err="1">
                <a:solidFill>
                  <a:schemeClr val="bg1"/>
                </a:solidFill>
              </a:rPr>
              <a:t>Highpass</a:t>
            </a:r>
            <a:r>
              <a:rPr lang="en-US" sz="3600" dirty="0">
                <a:solidFill>
                  <a:schemeClr val="bg1"/>
                </a:solidFill>
              </a:rPr>
              <a:t> Filter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3119" y="3897868"/>
            <a:ext cx="218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BHPF, </a:t>
            </a:r>
            <a:r>
              <a:rPr lang="id-ID" dirty="0"/>
              <a:t>D0 = 20</a:t>
            </a:r>
            <a:r>
              <a:rPr lang="en-US" dirty="0"/>
              <a:t>, sig = 5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3576918" y="2678668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5772200" y="26786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23" name="Rectangle 22"/>
          <p:cNvSpPr/>
          <p:nvPr/>
        </p:nvSpPr>
        <p:spPr>
          <a:xfrm>
            <a:off x="1748118" y="3897868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24" name="Rectangle 23"/>
          <p:cNvSpPr/>
          <p:nvPr/>
        </p:nvSpPr>
        <p:spPr>
          <a:xfrm>
            <a:off x="6133393" y="3897868"/>
            <a:ext cx="15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25" name="Rectangle 24"/>
          <p:cNvSpPr/>
          <p:nvPr/>
        </p:nvSpPr>
        <p:spPr>
          <a:xfrm>
            <a:off x="8614730" y="3897868"/>
            <a:ext cx="110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26" name="Rectangle 25"/>
          <p:cNvSpPr/>
          <p:nvPr/>
        </p:nvSpPr>
        <p:spPr>
          <a:xfrm>
            <a:off x="3653119" y="6488668"/>
            <a:ext cx="2181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BHPF, </a:t>
            </a:r>
            <a:r>
              <a:rPr lang="id-ID" dirty="0"/>
              <a:t>D0 = </a:t>
            </a:r>
            <a:r>
              <a:rPr lang="en-US" dirty="0"/>
              <a:t>8</a:t>
            </a:r>
            <a:r>
              <a:rPr lang="id-ID" dirty="0"/>
              <a:t>0</a:t>
            </a:r>
            <a:r>
              <a:rPr lang="en-US" dirty="0"/>
              <a:t>, sig = 5</a:t>
            </a:r>
            <a:endParaRPr lang="id-ID" dirty="0"/>
          </a:p>
        </p:txBody>
      </p:sp>
      <p:sp>
        <p:nvSpPr>
          <p:cNvPr id="27" name="Rectangle 26"/>
          <p:cNvSpPr/>
          <p:nvPr/>
        </p:nvSpPr>
        <p:spPr>
          <a:xfrm>
            <a:off x="3576918" y="5269468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28" name="Rectangle 27"/>
          <p:cNvSpPr/>
          <p:nvPr/>
        </p:nvSpPr>
        <p:spPr>
          <a:xfrm>
            <a:off x="5772200" y="52694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7856" y="1808720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7856" y="4399520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4119" y="1808718"/>
            <a:ext cx="262006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719" y="1817756"/>
            <a:ext cx="2609849" cy="23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7406" y="1764268"/>
            <a:ext cx="26703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44118" y="4399520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67668" y="4408554"/>
            <a:ext cx="2609850" cy="230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00718" y="4358000"/>
            <a:ext cx="2667000" cy="235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70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744749" y="312521"/>
            <a:ext cx="5340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Butterworth </a:t>
            </a:r>
            <a:r>
              <a:rPr lang="en-US" sz="3600" dirty="0" err="1">
                <a:solidFill>
                  <a:schemeClr val="bg1"/>
                </a:solidFill>
              </a:rPr>
              <a:t>Highpass</a:t>
            </a:r>
            <a:r>
              <a:rPr lang="en-US" sz="3600" dirty="0">
                <a:solidFill>
                  <a:schemeClr val="bg1"/>
                </a:solidFill>
              </a:rPr>
              <a:t> Filter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282921" y="3625852"/>
            <a:ext cx="1501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GHPF, </a:t>
            </a:r>
            <a:r>
              <a:rPr lang="id-ID" dirty="0"/>
              <a:t>D0 = 20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38282" y="240665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39" name="Rectangle 38"/>
          <p:cNvSpPr/>
          <p:nvPr/>
        </p:nvSpPr>
        <p:spPr>
          <a:xfrm>
            <a:off x="5933564" y="240665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sp>
        <p:nvSpPr>
          <p:cNvPr id="40" name="Rectangle 39"/>
          <p:cNvSpPr/>
          <p:nvPr/>
        </p:nvSpPr>
        <p:spPr>
          <a:xfrm>
            <a:off x="1909482" y="3625852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asli</a:t>
            </a:r>
            <a:endParaRPr lang="id-ID" dirty="0"/>
          </a:p>
        </p:txBody>
      </p:sp>
      <p:sp>
        <p:nvSpPr>
          <p:cNvPr id="41" name="Rectangle 40"/>
          <p:cNvSpPr/>
          <p:nvPr/>
        </p:nvSpPr>
        <p:spPr>
          <a:xfrm>
            <a:off x="6294757" y="3625852"/>
            <a:ext cx="15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42" name="Rectangle 41"/>
          <p:cNvSpPr/>
          <p:nvPr/>
        </p:nvSpPr>
        <p:spPr>
          <a:xfrm>
            <a:off x="8783890" y="3930652"/>
            <a:ext cx="1104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Citra </a:t>
            </a:r>
            <a:r>
              <a:rPr lang="en-US" dirty="0" err="1"/>
              <a:t>hasil</a:t>
            </a:r>
            <a:endParaRPr lang="id-ID" dirty="0"/>
          </a:p>
        </p:txBody>
      </p:sp>
      <p:sp>
        <p:nvSpPr>
          <p:cNvPr id="43" name="Rectangle 42"/>
          <p:cNvSpPr/>
          <p:nvPr/>
        </p:nvSpPr>
        <p:spPr>
          <a:xfrm>
            <a:off x="4271682" y="6216652"/>
            <a:ext cx="1501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GHPF, </a:t>
            </a:r>
            <a:r>
              <a:rPr lang="id-ID" dirty="0"/>
              <a:t>D0 = </a:t>
            </a:r>
            <a:r>
              <a:rPr lang="en-US" dirty="0"/>
              <a:t>8</a:t>
            </a:r>
            <a:r>
              <a:rPr lang="id-ID" dirty="0"/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38282" y="499745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endParaRPr lang="id-ID" dirty="0"/>
          </a:p>
        </p:txBody>
      </p:sp>
      <p:sp>
        <p:nvSpPr>
          <p:cNvPr id="45" name="Rectangle 44"/>
          <p:cNvSpPr/>
          <p:nvPr/>
        </p:nvSpPr>
        <p:spPr>
          <a:xfrm>
            <a:off x="5933564" y="499745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id-ID" dirty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9220" y="1536704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9220" y="4127504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8083" y="1545740"/>
            <a:ext cx="2609849" cy="23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2083" y="1492253"/>
            <a:ext cx="26703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032" y="4150460"/>
            <a:ext cx="2609850" cy="230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78648" y="4159252"/>
            <a:ext cx="249803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61196" y="4159252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61196" y="1568450"/>
            <a:ext cx="2620066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03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25</a:t>
            </a:fld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143436" y="1622612"/>
            <a:ext cx="3756211" cy="418576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%SOURCE CODE IHPF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imread('m.png');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Li =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pfilter('ideal', M, N, D0);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fli = dftfilt(f,Li);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F2 = fftshift(log(1+abs(fft2(fli))));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imshow(fftshift(Li));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imshow(fli);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56530" y="1622612"/>
            <a:ext cx="4025153" cy="418576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%SOURCE CODE BHPF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imread('m.png');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D0 = 20;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sig = 2;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pfilter(‘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btw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', M, N, D0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sig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7883" y="1622612"/>
            <a:ext cx="4034118" cy="418576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%SOURCE CODE GHPF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imread('m.png');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pfilter(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gaussian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', M, N, D0);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34164" y="421081"/>
            <a:ext cx="10304645" cy="1168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Source Code </a:t>
            </a:r>
            <a:r>
              <a:rPr lang="en-US" sz="4000" smtClean="0"/>
              <a:t>HighPass </a:t>
            </a:r>
            <a:r>
              <a:rPr lang="en-US" sz="4000" dirty="0" smtClean="0"/>
              <a:t>Filter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4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9106" y="2649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39626" y="445056"/>
            <a:ext cx="329930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i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Soal-Soal</a:t>
            </a:r>
            <a:r>
              <a:rPr lang="en-US" sz="2800" b="1" i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i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Latihan</a:t>
            </a:r>
            <a:r>
              <a:rPr lang="en-US" sz="2800" b="1" i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endParaRPr lang="en-US" sz="2800" b="1" i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1682843" y="42062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604911" y="40967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8"/>
          <p:cNvSpPr>
            <a:spLocks noChangeArrowheads="1"/>
          </p:cNvSpPr>
          <p:nvPr/>
        </p:nvSpPr>
        <p:spPr bwMode="auto">
          <a:xfrm>
            <a:off x="604911" y="50179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604911" y="54751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 flipV="1">
            <a:off x="7983817" y="5818929"/>
            <a:ext cx="135354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14"/>
              </p:ext>
            </p:extLst>
          </p:nvPr>
        </p:nvGraphicFramePr>
        <p:xfrm>
          <a:off x="6743358" y="3226052"/>
          <a:ext cx="144018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00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7468" name="Picture 119" descr="te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3" y="5595843"/>
            <a:ext cx="1209675" cy="105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67" name="Picture 118" descr="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34" y="5684598"/>
            <a:ext cx="1009650" cy="9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66" name="Picture 117" descr="cov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02" y="5665046"/>
            <a:ext cx="866775" cy="9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65" name="Picture 116" descr="kucing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25" y="5684598"/>
            <a:ext cx="723900" cy="9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79101" y="1522848"/>
            <a:ext cx="11873132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Tuliskan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definisi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pada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citra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dapat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diharapkan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melakukan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Pada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citra-citra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bergradiasi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tinggi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mempunyai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warna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banyak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bagaimana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hasil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fouriernya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Pada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citra-citra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bergradiasi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rendah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mempunyai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warna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sedikit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atau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berupa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sketsa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bagaimana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hasil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fouriernya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Hitunglah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diskrit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2D dari data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berikut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fr-FR" sz="16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16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Hitunglah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cosinus dari data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pada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soal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no 4.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Apa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perbedaan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dan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cosinus 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menggunakan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program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sudah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dibuat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gambarkan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hasil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dari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gambar-gambar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berikut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Aa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perbedaan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hasil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transformasi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fourier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dari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keempat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gambar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itu</a:t>
            </a:r>
            <a:r>
              <a:rPr kumimoji="0" lang="fr-F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99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9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</a:t>
            </a:r>
            <a:r>
              <a:rPr lang="en-US" dirty="0" err="1"/>
              <a:t>Spasial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Domain </a:t>
            </a:r>
            <a:r>
              <a:rPr lang="en-US" dirty="0" err="1"/>
              <a:t>Frekuensi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412376" y="1618129"/>
            <a:ext cx="4536142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 dirty="0" smtClean="0"/>
              <a:t>Domain </a:t>
            </a:r>
            <a:r>
              <a:rPr lang="en-US" b="1" dirty="0" err="1" smtClean="0"/>
              <a:t>Spasial</a:t>
            </a:r>
            <a:endParaRPr lang="en-US" b="1" dirty="0" smtClean="0"/>
          </a:p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endParaRPr lang="en-US" dirty="0" smtClean="0"/>
          </a:p>
          <a:p>
            <a:r>
              <a:rPr lang="en-US" dirty="0" err="1" smtClean="0"/>
              <a:t>Pemrosesan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-per-</a:t>
            </a:r>
            <a:r>
              <a:rPr lang="en-US" dirty="0" err="1" smtClean="0"/>
              <a:t>piksel</a:t>
            </a:r>
            <a:endParaRPr lang="en-US" dirty="0" smtClean="0"/>
          </a:p>
          <a:p>
            <a:r>
              <a:rPr lang="en-US" dirty="0" err="1" smtClean="0"/>
              <a:t>Komputasi</a:t>
            </a:r>
            <a:r>
              <a:rPr lang="en-US" dirty="0" smtClean="0"/>
              <a:t> lama (</a:t>
            </a:r>
            <a:r>
              <a:rPr lang="en-US" dirty="0" err="1" smtClean="0"/>
              <a:t>terutama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)</a:t>
            </a:r>
          </a:p>
          <a:p>
            <a:endParaRPr lang="id-ID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6073587" y="1618129"/>
            <a:ext cx="4966447" cy="46634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 dirty="0" smtClean="0"/>
              <a:t>Domain </a:t>
            </a:r>
            <a:r>
              <a:rPr lang="en-US" b="1" dirty="0" err="1" smtClean="0"/>
              <a:t>Frekuensi</a:t>
            </a:r>
            <a:endParaRPr lang="en-US" b="1" dirty="0" smtClean="0"/>
          </a:p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,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(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Pemrosesan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difilter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endParaRPr lang="en-US" dirty="0" smtClean="0"/>
          </a:p>
          <a:p>
            <a:r>
              <a:rPr lang="en-US" dirty="0" err="1" smtClean="0"/>
              <a:t>Komputasi</a:t>
            </a:r>
            <a:r>
              <a:rPr lang="en-US" dirty="0" smtClean="0"/>
              <a:t> 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(</a:t>
            </a:r>
            <a:r>
              <a:rPr lang="en-US" dirty="0" err="1" smtClean="0"/>
              <a:t>terutama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)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91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Sembarang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representasi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endParaRPr lang="en-US" dirty="0" smtClean="0"/>
          </a:p>
          <a:p>
            <a:r>
              <a:rPr lang="en-US" dirty="0" err="1" smtClean="0"/>
              <a:t>Makna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dikaitkan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sepanjang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. </a:t>
            </a:r>
            <a:r>
              <a:rPr lang="en-US" dirty="0" err="1" smtClean="0"/>
              <a:t>Misal</a:t>
            </a:r>
            <a:r>
              <a:rPr lang="en-US" dirty="0" smtClean="0"/>
              <a:t>: </a:t>
            </a:r>
            <a:r>
              <a:rPr lang="en-US" dirty="0" err="1" smtClean="0"/>
              <a:t>teks</a:t>
            </a:r>
            <a:r>
              <a:rPr lang="en-US" dirty="0" smtClean="0"/>
              <a:t>, </a:t>
            </a:r>
            <a:r>
              <a:rPr lang="en-US" dirty="0" err="1" smtClean="0"/>
              <a:t>tekstur</a:t>
            </a:r>
            <a:r>
              <a:rPr lang="en-US" dirty="0" smtClean="0"/>
              <a:t>, </a:t>
            </a:r>
            <a:r>
              <a:rPr lang="en-US" dirty="0" err="1" smtClean="0"/>
              <a:t>dsb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dikaitkan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berskala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. </a:t>
            </a:r>
            <a:r>
              <a:rPr lang="en-US" dirty="0" err="1" smtClean="0"/>
              <a:t>Misal</a:t>
            </a:r>
            <a:r>
              <a:rPr lang="en-US" dirty="0" smtClean="0"/>
              <a:t>: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 </a:t>
            </a:r>
            <a:r>
              <a:rPr lang="en-US" dirty="0" err="1" smtClean="0"/>
              <a:t>konstan</a:t>
            </a:r>
            <a:r>
              <a:rPr lang="en-US" dirty="0" smtClean="0"/>
              <a:t>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yang </a:t>
            </a:r>
            <a:r>
              <a:rPr lang="en-US" dirty="0" err="1" smtClean="0"/>
              <a:t>jumlahnya</a:t>
            </a:r>
            <a:r>
              <a:rPr lang="en-US" dirty="0" smtClean="0"/>
              <a:t> </a:t>
            </a:r>
            <a:r>
              <a:rPr lang="en-US" dirty="0" err="1" smtClean="0"/>
              <a:t>mendominasi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536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89" y="1614597"/>
            <a:ext cx="11999211" cy="8596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periodik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sinus </a:t>
            </a:r>
            <a:r>
              <a:rPr lang="en-US" dirty="0" err="1" smtClean="0"/>
              <a:t>dan</a:t>
            </a:r>
            <a:r>
              <a:rPr lang="en-US" dirty="0" smtClean="0"/>
              <a:t>/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cosinus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perkaliannya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koefisien</a:t>
            </a:r>
            <a:r>
              <a:rPr lang="en-US" dirty="0" smtClean="0"/>
              <a:t> yang </a:t>
            </a:r>
            <a:r>
              <a:rPr lang="en-US" dirty="0" err="1" smtClean="0"/>
              <a:t>berbeda</a:t>
            </a:r>
            <a:endParaRPr lang="en-US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164" y="2622426"/>
            <a:ext cx="8839200" cy="367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86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164" y="103956"/>
            <a:ext cx="10304645" cy="1168330"/>
          </a:xfrm>
        </p:spPr>
        <p:txBody>
          <a:bodyPr/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524000"/>
            <a:ext cx="11869271" cy="5334000"/>
          </a:xfrm>
        </p:spPr>
        <p:txBody>
          <a:bodyPr>
            <a:normAutofit/>
          </a:bodyPr>
          <a:lstStyle/>
          <a:p>
            <a:r>
              <a:rPr lang="en-US" sz="2400" dirty="0" err="1"/>
              <a:t>Fungsi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periodik</a:t>
            </a:r>
            <a:r>
              <a:rPr lang="en-US" sz="2400" dirty="0"/>
              <a:t> </a:t>
            </a:r>
            <a:r>
              <a:rPr lang="en-US" sz="2400" dirty="0" err="1"/>
              <a:t>tetapi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daerah</a:t>
            </a:r>
            <a:r>
              <a:rPr lang="en-US" sz="2400" dirty="0"/>
              <a:t> </a:t>
            </a:r>
            <a:r>
              <a:rPr lang="en-US" sz="2400" dirty="0" err="1"/>
              <a:t>kurva</a:t>
            </a:r>
            <a:r>
              <a:rPr lang="en-US" sz="2400" dirty="0"/>
              <a:t> yang </a:t>
            </a:r>
            <a:r>
              <a:rPr lang="en-US" sz="2400" dirty="0" err="1"/>
              <a:t>terbatas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dinyatakan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integral sinus </a:t>
            </a:r>
            <a:r>
              <a:rPr lang="en-US" sz="2400" dirty="0" err="1"/>
              <a:t>dan</a:t>
            </a:r>
            <a:r>
              <a:rPr lang="en-US" sz="2400" dirty="0"/>
              <a:t>/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cosinus</a:t>
            </a:r>
            <a:r>
              <a:rPr lang="en-US" sz="2400" dirty="0"/>
              <a:t> </a:t>
            </a:r>
            <a:r>
              <a:rPr lang="en-US" sz="2400" dirty="0" err="1"/>
              <a:t>dikalikan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bobot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Transformasi</a:t>
            </a:r>
            <a:r>
              <a:rPr lang="en-US" sz="2400" dirty="0"/>
              <a:t> Fourier 1 </a:t>
            </a:r>
            <a:r>
              <a:rPr lang="en-US" sz="2400" dirty="0" err="1"/>
              <a:t>dimensi</a:t>
            </a:r>
            <a:r>
              <a:rPr lang="en-US" sz="2400" dirty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Transformasi</a:t>
            </a:r>
            <a:r>
              <a:rPr lang="en-US" sz="2400" dirty="0" smtClean="0"/>
              <a:t> </a:t>
            </a:r>
            <a:r>
              <a:rPr lang="en-US" sz="2400" dirty="0"/>
              <a:t>Fourier 2 </a:t>
            </a:r>
            <a:r>
              <a:rPr lang="en-US" sz="2400" dirty="0" err="1"/>
              <a:t>dimensi</a:t>
            </a:r>
            <a:r>
              <a:rPr lang="en-US" sz="2400" dirty="0"/>
              <a:t>:</a:t>
            </a:r>
          </a:p>
          <a:p>
            <a:endParaRPr lang="en-US" dirty="0" smtClean="0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4164" y="2662517"/>
            <a:ext cx="4993530" cy="273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7694" y="4505054"/>
            <a:ext cx="3966812" cy="210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596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 </a:t>
            </a:r>
            <a:r>
              <a:rPr lang="en-US" dirty="0" err="1" smtClean="0"/>
              <a:t>Diskrit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549490"/>
            <a:ext cx="11031071" cy="5257799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Karena</a:t>
            </a:r>
            <a:r>
              <a:rPr lang="en-US" sz="2400" dirty="0" smtClean="0"/>
              <a:t> </a:t>
            </a:r>
            <a:r>
              <a:rPr lang="en-US" sz="2400" dirty="0" err="1" smtClean="0"/>
              <a:t>citra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gelombang</a:t>
            </a:r>
            <a:r>
              <a:rPr lang="en-US" sz="2400" dirty="0" smtClean="0"/>
              <a:t> </a:t>
            </a:r>
            <a:r>
              <a:rPr lang="en-US" sz="2400" dirty="0" err="1" smtClean="0"/>
              <a:t>diskrit</a:t>
            </a:r>
            <a:r>
              <a:rPr lang="en-US" sz="2400" dirty="0" smtClean="0"/>
              <a:t>, </a:t>
            </a:r>
            <a:r>
              <a:rPr lang="en-US" sz="2400" dirty="0" err="1" smtClean="0"/>
              <a:t>maka</a:t>
            </a:r>
            <a:r>
              <a:rPr lang="en-US" sz="2400" dirty="0" smtClean="0"/>
              <a:t>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f(x), x=0,1,…,M-1,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satu</a:t>
            </a:r>
            <a:r>
              <a:rPr lang="en-US" sz="2400" dirty="0" smtClean="0"/>
              <a:t> </a:t>
            </a:r>
            <a:r>
              <a:rPr lang="en-US" sz="2400" dirty="0" err="1" smtClean="0"/>
              <a:t>dimensi</a:t>
            </a:r>
            <a:r>
              <a:rPr lang="en-US" sz="2400" dirty="0" smtClean="0"/>
              <a:t> </a:t>
            </a:r>
            <a:r>
              <a:rPr lang="en-US" sz="2400" dirty="0" err="1" smtClean="0"/>
              <a:t>kita</a:t>
            </a:r>
            <a:r>
              <a:rPr lang="en-US" sz="2400" dirty="0" smtClean="0"/>
              <a:t> </a:t>
            </a:r>
            <a:r>
              <a:rPr lang="en-US" sz="2400" dirty="0" err="1" smtClean="0"/>
              <a:t>mendapatkan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Formula Euler: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Sehingga</a:t>
            </a:r>
            <a:r>
              <a:rPr lang="en-US" sz="2400" dirty="0" smtClean="0"/>
              <a:t> </a:t>
            </a:r>
            <a:r>
              <a:rPr lang="en-US" sz="2400" dirty="0" err="1" smtClean="0"/>
              <a:t>didapatkan</a:t>
            </a:r>
            <a:r>
              <a:rPr lang="en-US" sz="2400" dirty="0" smtClean="0"/>
              <a:t>: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id-ID" sz="2000" dirty="0" smtClean="0"/>
              <a:t>u = 0,…,M-1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/>
              <a:t>f(x)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intensitas</a:t>
            </a:r>
            <a:r>
              <a:rPr lang="en-US" sz="2000" dirty="0" smtClean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</a:t>
            </a:r>
            <a:r>
              <a:rPr lang="en-US" sz="2000" dirty="0" err="1" smtClean="0"/>
              <a:t>piksel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err="1" smtClean="0"/>
              <a:t>Nilai</a:t>
            </a:r>
            <a:r>
              <a:rPr lang="en-US" sz="2000" dirty="0" smtClean="0"/>
              <a:t> u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komponen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domain </a:t>
            </a:r>
            <a:r>
              <a:rPr lang="en-US" sz="2000" dirty="0" err="1" smtClean="0"/>
              <a:t>frekuensi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err="1" smtClean="0"/>
              <a:t>Setiap</a:t>
            </a:r>
            <a:r>
              <a:rPr lang="en-US" sz="2000" dirty="0" smtClean="0"/>
              <a:t> F(u)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frekuensi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transformasi</a:t>
            </a:r>
            <a:endParaRPr lang="id-ID" sz="2000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9511" y="2007461"/>
            <a:ext cx="4327208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4398" y="3629863"/>
            <a:ext cx="2267245" cy="548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5882" y="4489495"/>
            <a:ext cx="365263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11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 </a:t>
            </a:r>
            <a:r>
              <a:rPr lang="en-US" dirty="0" err="1" smtClean="0"/>
              <a:t>Diskrit</a:t>
            </a:r>
            <a:r>
              <a:rPr lang="en-US" dirty="0" smtClean="0"/>
              <a:t> 2-D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595717"/>
            <a:ext cx="11537577" cy="5410199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citra</a:t>
            </a:r>
            <a:r>
              <a:rPr lang="en-US" sz="2000" dirty="0" smtClean="0"/>
              <a:t> 2 </a:t>
            </a:r>
            <a:r>
              <a:rPr lang="en-US" sz="2000" dirty="0" err="1" smtClean="0"/>
              <a:t>dimensi</a:t>
            </a:r>
            <a:r>
              <a:rPr lang="en-US" sz="2000" dirty="0" smtClean="0"/>
              <a:t>, DFT yang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: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err="1" smtClean="0"/>
              <a:t>Untuk</a:t>
            </a:r>
            <a:r>
              <a:rPr lang="en-US" sz="2000" dirty="0" smtClean="0"/>
              <a:t> u=0,…,M-1 and v=0,…,N-1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iDFT</a:t>
            </a:r>
            <a:r>
              <a:rPr lang="en-US" sz="2000" dirty="0" smtClean="0"/>
              <a:t> </a:t>
            </a:r>
            <a:r>
              <a:rPr lang="en-US" sz="2000" dirty="0" err="1" smtClean="0"/>
              <a:t>didefinisikan</a:t>
            </a:r>
            <a:r>
              <a:rPr lang="en-US" sz="2000" dirty="0" smtClean="0"/>
              <a:t>: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Karena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FT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bilangan</a:t>
            </a:r>
            <a:r>
              <a:rPr lang="en-US" sz="2000" dirty="0" smtClean="0"/>
              <a:t> </a:t>
            </a:r>
            <a:r>
              <a:rPr lang="en-US" sz="2000" dirty="0" err="1" smtClean="0"/>
              <a:t>kompleks</a:t>
            </a:r>
            <a:r>
              <a:rPr lang="en-US" sz="2000" dirty="0" smtClean="0"/>
              <a:t>, </a:t>
            </a:r>
            <a:r>
              <a:rPr lang="en-US" sz="2000" dirty="0" err="1" smtClean="0"/>
              <a:t>kadang-kadang</a:t>
            </a:r>
            <a:r>
              <a:rPr lang="en-US" sz="2000" dirty="0" smtClean="0"/>
              <a:t>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 smtClean="0"/>
              <a:t>nyatakan</a:t>
            </a:r>
            <a:r>
              <a:rPr lang="en-US" sz="2000" dirty="0" smtClean="0"/>
              <a:t> F(u)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koordinat</a:t>
            </a:r>
            <a:r>
              <a:rPr lang="en-US" sz="2000" dirty="0" smtClean="0"/>
              <a:t> polar: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err="1" smtClean="0"/>
              <a:t>Dimana</a:t>
            </a:r>
            <a:r>
              <a:rPr lang="en-US" sz="2000" dirty="0" smtClean="0"/>
              <a:t> </a:t>
            </a:r>
            <a:r>
              <a:rPr lang="en-US" sz="2000" dirty="0" err="1" smtClean="0"/>
              <a:t>jarak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spektrum</a:t>
            </a:r>
            <a:r>
              <a:rPr lang="en-US" sz="2000" dirty="0" smtClean="0"/>
              <a:t> </a:t>
            </a:r>
            <a:r>
              <a:rPr lang="en-US" sz="2000" dirty="0" err="1" smtClean="0"/>
              <a:t>dinyatakan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err="1" smtClean="0"/>
              <a:t>Sudut</a:t>
            </a:r>
            <a:r>
              <a:rPr lang="en-US" sz="2000" dirty="0" smtClean="0"/>
              <a:t> </a:t>
            </a:r>
            <a:r>
              <a:rPr lang="en-US" sz="2000" dirty="0" err="1" smtClean="0"/>
              <a:t>fase</a:t>
            </a:r>
            <a:r>
              <a:rPr lang="en-US" sz="2000" dirty="0" smtClean="0"/>
              <a:t> </a:t>
            </a:r>
            <a:r>
              <a:rPr lang="en-US" sz="2000" dirty="0" err="1" smtClean="0"/>
              <a:t>dnyatakan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: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8320" y="1544744"/>
            <a:ext cx="42214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4907" y="2492083"/>
            <a:ext cx="4216166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1" y="4111249"/>
            <a:ext cx="3074893" cy="60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45891" y="4653167"/>
            <a:ext cx="2968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56399" y="5440814"/>
            <a:ext cx="2435118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08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 </a:t>
            </a:r>
            <a:r>
              <a:rPr lang="en-US" dirty="0" err="1" smtClean="0"/>
              <a:t>Diskrit</a:t>
            </a:r>
            <a:r>
              <a:rPr lang="en-US" dirty="0" smtClean="0"/>
              <a:t> 2-D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u=0, v=0, </a:t>
            </a:r>
            <a:r>
              <a:rPr lang="en-US" dirty="0" err="1" smtClean="0"/>
              <a:t>didapatkan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rata-rata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origin </a:t>
            </a:r>
            <a:r>
              <a:rPr lang="en-US" dirty="0" err="1" smtClean="0"/>
              <a:t>pada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9</a:t>
            </a:fld>
            <a:endParaRPr lang="id-ID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6484" y="3018518"/>
            <a:ext cx="284840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3412" y="1921159"/>
            <a:ext cx="42214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59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hPresentasiUntukModulPENS.pptx" id="{23BD0960-48CD-4C49-89E7-CEC4AC1DB7B4}" vid="{3450A636-DD8D-488F-8024-338A71B42E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1588</Words>
  <Application>Microsoft Office PowerPoint</Application>
  <PresentationFormat>Widescreen</PresentationFormat>
  <Paragraphs>357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MS PGothic</vt:lpstr>
      <vt:lpstr>Arial</vt:lpstr>
      <vt:lpstr>Calibri</vt:lpstr>
      <vt:lpstr>Courier New</vt:lpstr>
      <vt:lpstr>Myriad Pro</vt:lpstr>
      <vt:lpstr>Times New Roman</vt:lpstr>
      <vt:lpstr>Tema Office</vt:lpstr>
      <vt:lpstr>Equation</vt:lpstr>
      <vt:lpstr>MODUL 5 Domain Frekuensi dan Filtering Domain Frekuensi</vt:lpstr>
      <vt:lpstr>Materi Kuliah</vt:lpstr>
      <vt:lpstr>Domain Spasial vs Domain Frekuensi</vt:lpstr>
      <vt:lpstr>Konsep Frekuensi dalam citra</vt:lpstr>
      <vt:lpstr>Transformasi Fourier</vt:lpstr>
      <vt:lpstr>Transformasi Fourier</vt:lpstr>
      <vt:lpstr>Transformasi Fourier Diskrit</vt:lpstr>
      <vt:lpstr>Transformasi Fourier Diskrit 2-D</vt:lpstr>
      <vt:lpstr>Transformasi Fourier Diskrit 2-D</vt:lpstr>
      <vt:lpstr>Mendapatkan Spektrum Fourier Citra</vt:lpstr>
      <vt:lpstr>Filter dalam Domain Frekuensi</vt:lpstr>
      <vt:lpstr>Langkah Pemfilteran</vt:lpstr>
      <vt:lpstr>Teknik Filter dalam Domain Frekuensi</vt:lpstr>
      <vt:lpstr>Filter Penghalusan (Smoothing)</vt:lpstr>
      <vt:lpstr>Filter Penghalusan (Smoothing)</vt:lpstr>
      <vt:lpstr>Filter Penghalusan (Smoothing)</vt:lpstr>
      <vt:lpstr>Ideal Lowpass Filter</vt:lpstr>
      <vt:lpstr>Butterworth Lowpass Filter</vt:lpstr>
      <vt:lpstr>Gaussian Lowpass 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1 PENGENALAN IMAGE PROCESSING</dc:title>
  <dc:creator>Nana</dc:creator>
  <cp:lastModifiedBy>nana</cp:lastModifiedBy>
  <cp:revision>83</cp:revision>
  <dcterms:created xsi:type="dcterms:W3CDTF">2016-08-29T14:47:27Z</dcterms:created>
  <dcterms:modified xsi:type="dcterms:W3CDTF">2017-04-03T05:23:24Z</dcterms:modified>
</cp:coreProperties>
</file>